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292" r:id="rId3"/>
    <p:sldId id="293" r:id="rId4"/>
    <p:sldId id="296" r:id="rId5"/>
    <p:sldId id="285" r:id="rId6"/>
    <p:sldId id="295" r:id="rId7"/>
    <p:sldId id="274" r:id="rId8"/>
    <p:sldId id="290" r:id="rId9"/>
    <p:sldId id="291" r:id="rId10"/>
    <p:sldId id="276" r:id="rId11"/>
    <p:sldId id="297" r:id="rId12"/>
    <p:sldId id="277" r:id="rId13"/>
    <p:sldId id="298" r:id="rId14"/>
    <p:sldId id="300" r:id="rId15"/>
    <p:sldId id="299" r:id="rId16"/>
    <p:sldId id="28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00"/>
    <p:restoredTop sz="92986"/>
  </p:normalViewPr>
  <p:slideViewPr>
    <p:cSldViewPr snapToGrid="0" snapToObjects="1">
      <p:cViewPr varScale="1">
        <p:scale>
          <a:sx n="80" d="100"/>
          <a:sy n="80" d="100"/>
        </p:scale>
        <p:origin x="1090"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C583D3-8296-CC4C-851F-76E3C126B595}" type="datetimeFigureOut">
              <a:rPr lang="en-US" smtClean="0"/>
              <a:t>8/9/2018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FEBB91-7CA8-A64D-82D1-27C5AA9F6F21}" type="slidenum">
              <a:rPr lang="en-US" smtClean="0"/>
              <a:t>‹#›</a:t>
            </a:fld>
            <a:endParaRPr lang="en-US"/>
          </a:p>
        </p:txBody>
      </p:sp>
    </p:spTree>
    <p:extLst>
      <p:ext uri="{BB962C8B-B14F-4D97-AF65-F5344CB8AC3E}">
        <p14:creationId xmlns:p14="http://schemas.microsoft.com/office/powerpoint/2010/main" val="1469110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D7E155-7793-664E-9300-3EF088D144D7}" type="datetimeFigureOut">
              <a:rPr lang="en-US" smtClean="0"/>
              <a:t>8/9/2018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FA5795-91BD-0B46-B56F-4CFB0E2C30E4}" type="slidenum">
              <a:rPr lang="en-US" smtClean="0"/>
              <a:t>‹#›</a:t>
            </a:fld>
            <a:endParaRPr lang="en-US"/>
          </a:p>
        </p:txBody>
      </p:sp>
    </p:spTree>
    <p:extLst>
      <p:ext uri="{BB962C8B-B14F-4D97-AF65-F5344CB8AC3E}">
        <p14:creationId xmlns:p14="http://schemas.microsoft.com/office/powerpoint/2010/main" val="9378903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FA5795-91BD-0B46-B56F-4CFB0E2C30E4}" type="slidenum">
              <a:rPr lang="en-US" smtClean="0"/>
              <a:t>12</a:t>
            </a:fld>
            <a:endParaRPr lang="en-US"/>
          </a:p>
        </p:txBody>
      </p:sp>
    </p:spTree>
    <p:extLst>
      <p:ext uri="{BB962C8B-B14F-4D97-AF65-F5344CB8AC3E}">
        <p14:creationId xmlns:p14="http://schemas.microsoft.com/office/powerpoint/2010/main" val="2157603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A08020-6A50-C44E-B27D-F468CFF8C19A}" type="datetimeFigureOut">
              <a:rPr lang="en-US" smtClean="0"/>
              <a:t>8/9/2018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D474276-FAC0-C94B-A5ED-A8373FE5276E}" type="slidenum">
              <a:rPr lang="en-US" smtClean="0"/>
              <a:t>‹#›</a:t>
            </a:fld>
            <a:endParaRPr lang="en-US"/>
          </a:p>
        </p:txBody>
      </p:sp>
    </p:spTree>
    <p:extLst>
      <p:ext uri="{BB962C8B-B14F-4D97-AF65-F5344CB8AC3E}">
        <p14:creationId xmlns:p14="http://schemas.microsoft.com/office/powerpoint/2010/main" val="1463133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A08020-6A50-C44E-B27D-F468CFF8C19A}" type="datetimeFigureOut">
              <a:rPr lang="en-US" smtClean="0"/>
              <a:t>8/9/2018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D474276-FAC0-C94B-A5ED-A8373FE5276E}" type="slidenum">
              <a:rPr lang="en-US" smtClean="0"/>
              <a:t>‹#›</a:t>
            </a:fld>
            <a:endParaRPr lang="en-US"/>
          </a:p>
        </p:txBody>
      </p:sp>
    </p:spTree>
    <p:extLst>
      <p:ext uri="{BB962C8B-B14F-4D97-AF65-F5344CB8AC3E}">
        <p14:creationId xmlns:p14="http://schemas.microsoft.com/office/powerpoint/2010/main" val="982201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A08020-6A50-C44E-B27D-F468CFF8C19A}" type="datetimeFigureOut">
              <a:rPr lang="en-US" smtClean="0"/>
              <a:t>8/9/2018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D474276-FAC0-C94B-A5ED-A8373FE5276E}" type="slidenum">
              <a:rPr lang="en-US" smtClean="0"/>
              <a:t>‹#›</a:t>
            </a:fld>
            <a:endParaRPr lang="en-US"/>
          </a:p>
        </p:txBody>
      </p:sp>
    </p:spTree>
    <p:extLst>
      <p:ext uri="{BB962C8B-B14F-4D97-AF65-F5344CB8AC3E}">
        <p14:creationId xmlns:p14="http://schemas.microsoft.com/office/powerpoint/2010/main" val="1142678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A08020-6A50-C44E-B27D-F468CFF8C19A}" type="datetimeFigureOut">
              <a:rPr lang="en-US" smtClean="0"/>
              <a:t>8/9/2018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D474276-FAC0-C94B-A5ED-A8373FE5276E}" type="slidenum">
              <a:rPr lang="en-US" smtClean="0"/>
              <a:t>‹#›</a:t>
            </a:fld>
            <a:endParaRPr lang="en-US"/>
          </a:p>
        </p:txBody>
      </p:sp>
    </p:spTree>
    <p:extLst>
      <p:ext uri="{BB962C8B-B14F-4D97-AF65-F5344CB8AC3E}">
        <p14:creationId xmlns:p14="http://schemas.microsoft.com/office/powerpoint/2010/main" val="1008630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A08020-6A50-C44E-B27D-F468CFF8C19A}" type="datetimeFigureOut">
              <a:rPr lang="en-US" smtClean="0"/>
              <a:t>8/9/2018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D474276-FAC0-C94B-A5ED-A8373FE5276E}" type="slidenum">
              <a:rPr lang="en-US" smtClean="0"/>
              <a:t>‹#›</a:t>
            </a:fld>
            <a:endParaRPr lang="en-US"/>
          </a:p>
        </p:txBody>
      </p:sp>
    </p:spTree>
    <p:extLst>
      <p:ext uri="{BB962C8B-B14F-4D97-AF65-F5344CB8AC3E}">
        <p14:creationId xmlns:p14="http://schemas.microsoft.com/office/powerpoint/2010/main" val="2331467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A08020-6A50-C44E-B27D-F468CFF8C19A}" type="datetimeFigureOut">
              <a:rPr lang="en-US" smtClean="0"/>
              <a:t>8/9/2018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D474276-FAC0-C94B-A5ED-A8373FE5276E}" type="slidenum">
              <a:rPr lang="en-US" smtClean="0"/>
              <a:t>‹#›</a:t>
            </a:fld>
            <a:endParaRPr lang="en-US"/>
          </a:p>
        </p:txBody>
      </p:sp>
    </p:spTree>
    <p:extLst>
      <p:ext uri="{BB962C8B-B14F-4D97-AF65-F5344CB8AC3E}">
        <p14:creationId xmlns:p14="http://schemas.microsoft.com/office/powerpoint/2010/main" val="1272820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CA08020-6A50-C44E-B27D-F468CFF8C19A}" type="datetimeFigureOut">
              <a:rPr lang="en-US" smtClean="0"/>
              <a:t>8/9/2018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D474276-FAC0-C94B-A5ED-A8373FE5276E}" type="slidenum">
              <a:rPr lang="en-US" smtClean="0"/>
              <a:t>‹#›</a:t>
            </a:fld>
            <a:endParaRPr lang="en-US"/>
          </a:p>
        </p:txBody>
      </p:sp>
    </p:spTree>
    <p:extLst>
      <p:ext uri="{BB962C8B-B14F-4D97-AF65-F5344CB8AC3E}">
        <p14:creationId xmlns:p14="http://schemas.microsoft.com/office/powerpoint/2010/main" val="1771365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CA08020-6A50-C44E-B27D-F468CFF8C19A}" type="datetimeFigureOut">
              <a:rPr lang="en-US" smtClean="0"/>
              <a:t>8/9/2018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D474276-FAC0-C94B-A5ED-A8373FE5276E}" type="slidenum">
              <a:rPr lang="en-US" smtClean="0"/>
              <a:t>‹#›</a:t>
            </a:fld>
            <a:endParaRPr lang="en-US"/>
          </a:p>
        </p:txBody>
      </p:sp>
    </p:spTree>
    <p:extLst>
      <p:ext uri="{BB962C8B-B14F-4D97-AF65-F5344CB8AC3E}">
        <p14:creationId xmlns:p14="http://schemas.microsoft.com/office/powerpoint/2010/main" val="2699844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A08020-6A50-C44E-B27D-F468CFF8C19A}" type="datetimeFigureOut">
              <a:rPr lang="en-US" smtClean="0"/>
              <a:t>8/9/2018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D474276-FAC0-C94B-A5ED-A8373FE5276E}" type="slidenum">
              <a:rPr lang="en-US" smtClean="0"/>
              <a:t>‹#›</a:t>
            </a:fld>
            <a:endParaRPr lang="en-US"/>
          </a:p>
        </p:txBody>
      </p:sp>
    </p:spTree>
    <p:extLst>
      <p:ext uri="{BB962C8B-B14F-4D97-AF65-F5344CB8AC3E}">
        <p14:creationId xmlns:p14="http://schemas.microsoft.com/office/powerpoint/2010/main" val="3734601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A08020-6A50-C44E-B27D-F468CFF8C19A}" type="datetimeFigureOut">
              <a:rPr lang="en-US" smtClean="0"/>
              <a:t>8/9/2018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D474276-FAC0-C94B-A5ED-A8373FE5276E}" type="slidenum">
              <a:rPr lang="en-US" smtClean="0"/>
              <a:t>‹#›</a:t>
            </a:fld>
            <a:endParaRPr lang="en-US"/>
          </a:p>
        </p:txBody>
      </p:sp>
    </p:spTree>
    <p:extLst>
      <p:ext uri="{BB962C8B-B14F-4D97-AF65-F5344CB8AC3E}">
        <p14:creationId xmlns:p14="http://schemas.microsoft.com/office/powerpoint/2010/main" val="2256593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A08020-6A50-C44E-B27D-F468CFF8C19A}" type="datetimeFigureOut">
              <a:rPr lang="en-US" smtClean="0"/>
              <a:t>8/9/2018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D474276-FAC0-C94B-A5ED-A8373FE5276E}" type="slidenum">
              <a:rPr lang="en-US" smtClean="0"/>
              <a:t>‹#›</a:t>
            </a:fld>
            <a:endParaRPr lang="en-US"/>
          </a:p>
        </p:txBody>
      </p:sp>
    </p:spTree>
    <p:extLst>
      <p:ext uri="{BB962C8B-B14F-4D97-AF65-F5344CB8AC3E}">
        <p14:creationId xmlns:p14="http://schemas.microsoft.com/office/powerpoint/2010/main" val="1195771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9143999" cy="1417638"/>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1" y="5869728"/>
            <a:ext cx="9144000" cy="988271"/>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70596" y="5780404"/>
            <a:ext cx="2057400" cy="1077596"/>
          </a:xfrm>
          <a:prstGeom prst="rect">
            <a:avLst/>
          </a:prstGeom>
        </p:spPr>
      </p:pic>
    </p:spTree>
    <p:extLst>
      <p:ext uri="{BB962C8B-B14F-4D97-AF65-F5344CB8AC3E}">
        <p14:creationId xmlns:p14="http://schemas.microsoft.com/office/powerpoint/2010/main" val="1873850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flchildrenscouncil.org/" TargetMode="External"/><Relationship Id="rId2" Type="http://schemas.openxmlformats.org/officeDocument/2006/relationships/hyperlink" Target="mailto:bbirken@floridacsc.org" TargetMode="External"/><Relationship Id="rId1" Type="http://schemas.openxmlformats.org/officeDocument/2006/relationships/slideLayout" Target="../slideLayouts/slideLayout4.xml"/><Relationship Id="rId5" Type="http://schemas.openxmlformats.org/officeDocument/2006/relationships/image" Target="../media/image7.emf"/><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2" descr="http://66.media.tumblr.com/2b2c637a2fbbe74748bcc976f710b524/tumblr_nd56as31d31rkianko1_1280.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9144000" cy="588756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322962" y="59969"/>
            <a:ext cx="6114644" cy="3785652"/>
          </a:xfrm>
          <a:prstGeom prst="rect">
            <a:avLst/>
          </a:prstGeom>
        </p:spPr>
        <p:txBody>
          <a:bodyPr wrap="square">
            <a:spAutoFit/>
          </a:bodyPr>
          <a:lstStyle/>
          <a:p>
            <a:r>
              <a:rPr lang="en-US" sz="4800" dirty="0">
                <a:latin typeface="Cambria"/>
                <a:cs typeface="Cambria"/>
              </a:rPr>
              <a:t>Florida 2Gen Partnerships to Improve Outcomes for Children, Youth, and Families</a:t>
            </a:r>
          </a:p>
        </p:txBody>
      </p:sp>
      <p:sp>
        <p:nvSpPr>
          <p:cNvPr id="7" name="Rectangle 6"/>
          <p:cNvSpPr/>
          <p:nvPr/>
        </p:nvSpPr>
        <p:spPr>
          <a:xfrm>
            <a:off x="685800" y="4019680"/>
            <a:ext cx="4687565" cy="646331"/>
          </a:xfrm>
          <a:prstGeom prst="rect">
            <a:avLst/>
          </a:prstGeom>
        </p:spPr>
        <p:txBody>
          <a:bodyPr wrap="none">
            <a:spAutoFit/>
          </a:bodyPr>
          <a:lstStyle/>
          <a:p>
            <a:r>
              <a:rPr lang="en-US" sz="3600" b="1" dirty="0">
                <a:solidFill>
                  <a:schemeClr val="tx1"/>
                </a:solidFill>
                <a:latin typeface="Cambria"/>
                <a:cs typeface="Cambria"/>
              </a:rPr>
              <a:t>Brittany </a:t>
            </a:r>
            <a:r>
              <a:rPr lang="en-US" sz="3600" b="1" dirty="0" err="1">
                <a:solidFill>
                  <a:schemeClr val="tx1"/>
                </a:solidFill>
                <a:latin typeface="Cambria"/>
                <a:cs typeface="Cambria"/>
              </a:rPr>
              <a:t>Birken</a:t>
            </a:r>
            <a:r>
              <a:rPr lang="en-US" sz="3600" b="1" dirty="0">
                <a:solidFill>
                  <a:schemeClr val="tx1"/>
                </a:solidFill>
                <a:latin typeface="Cambria"/>
                <a:cs typeface="Cambria"/>
              </a:rPr>
              <a:t>, </a:t>
            </a:r>
            <a:r>
              <a:rPr lang="en-US" sz="3600" b="1" dirty="0" err="1">
                <a:solidFill>
                  <a:schemeClr val="tx1"/>
                </a:solidFill>
                <a:latin typeface="Cambria"/>
                <a:cs typeface="Cambria"/>
              </a:rPr>
              <a:t>Ph.D</a:t>
            </a:r>
            <a:endParaRPr lang="en-US" sz="3600" b="1" dirty="0">
              <a:solidFill>
                <a:schemeClr val="tx1"/>
              </a:solidFill>
              <a:latin typeface="Cambria"/>
              <a:cs typeface="Cambria"/>
            </a:endParaRPr>
          </a:p>
        </p:txBody>
      </p:sp>
    </p:spTree>
    <p:extLst>
      <p:ext uri="{BB962C8B-B14F-4D97-AF65-F5344CB8AC3E}">
        <p14:creationId xmlns:p14="http://schemas.microsoft.com/office/powerpoint/2010/main" val="2468999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FFFFFF"/>
                </a:solidFill>
                <a:latin typeface="Cambria"/>
                <a:cs typeface="Cambria"/>
              </a:rPr>
              <a:t>2Gen Policy Analysis</a:t>
            </a:r>
            <a:endParaRPr lang="en-US" dirty="0">
              <a:solidFill>
                <a:srgbClr val="FFFFFF"/>
              </a:solidFill>
              <a:latin typeface="Cambria"/>
              <a:cs typeface="Cambria"/>
            </a:endParaRPr>
          </a:p>
        </p:txBody>
      </p:sp>
      <p:sp>
        <p:nvSpPr>
          <p:cNvPr id="3" name="Content Placeholder 2"/>
          <p:cNvSpPr>
            <a:spLocks noGrp="1"/>
          </p:cNvSpPr>
          <p:nvPr>
            <p:ph idx="1"/>
          </p:nvPr>
        </p:nvSpPr>
        <p:spPr>
          <a:xfrm>
            <a:off x="0" y="1600201"/>
            <a:ext cx="8920272" cy="4258502"/>
          </a:xfrm>
        </p:spPr>
        <p:txBody>
          <a:bodyPr>
            <a:noAutofit/>
          </a:bodyPr>
          <a:lstStyle/>
          <a:p>
            <a:pPr marL="0" indent="0">
              <a:buNone/>
            </a:pPr>
            <a:r>
              <a:rPr lang="en-US" sz="2800" dirty="0">
                <a:latin typeface="Cambria" charset="0"/>
                <a:ea typeface="Cambria" charset="0"/>
                <a:cs typeface="Cambria" charset="0"/>
              </a:rPr>
              <a:t>The analysis documented three key benefits cliffs that impede the pathway to economic security for families with young children in poverty:</a:t>
            </a:r>
          </a:p>
          <a:p>
            <a:pPr marL="0" indent="0">
              <a:buNone/>
            </a:pPr>
            <a:endParaRPr lang="en-US" sz="1000" dirty="0">
              <a:latin typeface="Cambria" charset="0"/>
              <a:ea typeface="Cambria" charset="0"/>
              <a:cs typeface="Cambria" charset="0"/>
            </a:endParaRPr>
          </a:p>
          <a:p>
            <a:pPr lvl="2"/>
            <a:r>
              <a:rPr lang="en-US" sz="2800" dirty="0">
                <a:latin typeface="Cambria" charset="0"/>
                <a:ea typeface="Cambria" charset="0"/>
                <a:cs typeface="Cambria" charset="0"/>
              </a:rPr>
              <a:t>Children’s health insurance</a:t>
            </a:r>
          </a:p>
          <a:p>
            <a:pPr lvl="2"/>
            <a:r>
              <a:rPr lang="en-US" sz="2800" dirty="0">
                <a:latin typeface="Cambria" charset="0"/>
                <a:ea typeface="Cambria" charset="0"/>
                <a:cs typeface="Cambria" charset="0"/>
              </a:rPr>
              <a:t>Child care</a:t>
            </a:r>
          </a:p>
          <a:p>
            <a:pPr lvl="2"/>
            <a:r>
              <a:rPr lang="en-US" sz="2800" dirty="0">
                <a:latin typeface="Cambria" charset="0"/>
                <a:ea typeface="Cambria" charset="0"/>
                <a:cs typeface="Cambria" charset="0"/>
              </a:rPr>
              <a:t>Housing</a:t>
            </a:r>
          </a:p>
        </p:txBody>
      </p:sp>
    </p:spTree>
    <p:extLst>
      <p:ext uri="{BB962C8B-B14F-4D97-AF65-F5344CB8AC3E}">
        <p14:creationId xmlns:p14="http://schemas.microsoft.com/office/powerpoint/2010/main" val="280036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charset="0"/>
                <a:ea typeface="Cambria" charset="0"/>
                <a:cs typeface="Cambria" charset="0"/>
              </a:rPr>
              <a:t>2Gen Policy Analysis</a:t>
            </a:r>
          </a:p>
        </p:txBody>
      </p:sp>
      <p:sp>
        <p:nvSpPr>
          <p:cNvPr id="3" name="Content Placeholder 2"/>
          <p:cNvSpPr>
            <a:spLocks noGrp="1"/>
          </p:cNvSpPr>
          <p:nvPr>
            <p:ph idx="1"/>
          </p:nvPr>
        </p:nvSpPr>
        <p:spPr/>
        <p:txBody>
          <a:bodyPr/>
          <a:lstStyle/>
          <a:p>
            <a:r>
              <a:rPr lang="en-US" dirty="0">
                <a:latin typeface="Cambria" charset="0"/>
                <a:ea typeface="Cambria" charset="0"/>
                <a:cs typeface="Cambria" charset="0"/>
              </a:rPr>
              <a:t>At the heart of the recommendations is how to provide families with a graduated phase out of supports and incorporate workforce services to improve financial outcomes. </a:t>
            </a:r>
          </a:p>
          <a:p>
            <a:r>
              <a:rPr lang="en-US" dirty="0">
                <a:latin typeface="Cambria" charset="0"/>
                <a:ea typeface="Cambria" charset="0"/>
                <a:cs typeface="Cambria" charset="0"/>
              </a:rPr>
              <a:t>The goal is to reduce the need for public supports while improving outcomes for the entire family.</a:t>
            </a:r>
          </a:p>
          <a:p>
            <a:endParaRPr lang="en-US" dirty="0"/>
          </a:p>
        </p:txBody>
      </p:sp>
    </p:spTree>
    <p:extLst>
      <p:ext uri="{BB962C8B-B14F-4D97-AF65-F5344CB8AC3E}">
        <p14:creationId xmlns:p14="http://schemas.microsoft.com/office/powerpoint/2010/main" val="1970401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695" y="166353"/>
            <a:ext cx="8422105" cy="1143000"/>
          </a:xfrm>
        </p:spPr>
        <p:txBody>
          <a:bodyPr>
            <a:normAutofit fontScale="90000"/>
          </a:bodyPr>
          <a:lstStyle/>
          <a:p>
            <a:r>
              <a:rPr lang="en-US" altLang="en-US" dirty="0">
                <a:solidFill>
                  <a:srgbClr val="FFFFFF"/>
                </a:solidFill>
                <a:latin typeface="Cambria"/>
                <a:cs typeface="Cambria"/>
              </a:rPr>
              <a:t>FATES: </a:t>
            </a:r>
            <a:br>
              <a:rPr lang="en-US" altLang="en-US" dirty="0">
                <a:solidFill>
                  <a:srgbClr val="FFFFFF"/>
                </a:solidFill>
                <a:latin typeface="Cambria"/>
                <a:cs typeface="Cambria"/>
              </a:rPr>
            </a:br>
            <a:r>
              <a:rPr lang="en-US" altLang="en-US" dirty="0">
                <a:solidFill>
                  <a:srgbClr val="FFFFFF"/>
                </a:solidFill>
                <a:latin typeface="Cambria"/>
                <a:cs typeface="Cambria"/>
              </a:rPr>
              <a:t>Community Demonstration Project</a:t>
            </a:r>
            <a:endParaRPr lang="en-US" dirty="0">
              <a:solidFill>
                <a:srgbClr val="FFFFFF"/>
              </a:solidFill>
              <a:latin typeface="Cambria"/>
              <a:cs typeface="Cambria"/>
            </a:endParaRPr>
          </a:p>
        </p:txBody>
      </p:sp>
      <p:sp>
        <p:nvSpPr>
          <p:cNvPr id="3" name="Content Placeholder 2"/>
          <p:cNvSpPr>
            <a:spLocks noGrp="1"/>
          </p:cNvSpPr>
          <p:nvPr>
            <p:ph idx="1"/>
          </p:nvPr>
        </p:nvSpPr>
        <p:spPr>
          <a:xfrm>
            <a:off x="457200" y="1600201"/>
            <a:ext cx="8229600" cy="4171920"/>
          </a:xfrm>
        </p:spPr>
        <p:txBody>
          <a:bodyPr>
            <a:normAutofit/>
          </a:bodyPr>
          <a:lstStyle/>
          <a:p>
            <a:r>
              <a:rPr lang="en-US" sz="2400" dirty="0">
                <a:latin typeface="Cambria" charset="0"/>
                <a:ea typeface="Cambria" charset="0"/>
                <a:cs typeface="Cambria" charset="0"/>
              </a:rPr>
              <a:t>With leadership from Florida Children’s Services Councils, CareerSource Florida, and Early Learning Coalitions in four counties, as well as philanthropic organizations, Florida is now implementing a demonstration project to better integrate child care and workforce services. </a:t>
            </a:r>
          </a:p>
          <a:p>
            <a:endParaRPr lang="en-US" sz="1000" dirty="0">
              <a:latin typeface="Cambria" charset="0"/>
              <a:ea typeface="Cambria" charset="0"/>
              <a:cs typeface="Cambria" charset="0"/>
            </a:endParaRPr>
          </a:p>
          <a:p>
            <a:r>
              <a:rPr lang="en-US" sz="2400" dirty="0">
                <a:latin typeface="Cambria" charset="0"/>
                <a:ea typeface="Cambria" charset="0"/>
                <a:cs typeface="Cambria" charset="0"/>
              </a:rPr>
              <a:t>The goals are to reduce the number of changes in quality child care, mitigate the cliff effect, and reduce toxic stress by positively impacting parents’ motivation and capacity to improve their economic position and parenting skills. </a:t>
            </a:r>
          </a:p>
        </p:txBody>
      </p:sp>
    </p:spTree>
    <p:extLst>
      <p:ext uri="{BB962C8B-B14F-4D97-AF65-F5344CB8AC3E}">
        <p14:creationId xmlns:p14="http://schemas.microsoft.com/office/powerpoint/2010/main" val="544593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695" y="166353"/>
            <a:ext cx="8422105" cy="1143000"/>
          </a:xfrm>
        </p:spPr>
        <p:txBody>
          <a:bodyPr>
            <a:normAutofit fontScale="90000"/>
          </a:bodyPr>
          <a:lstStyle/>
          <a:p>
            <a:r>
              <a:rPr lang="en-US" altLang="en-US" dirty="0">
                <a:solidFill>
                  <a:srgbClr val="FFFFFF"/>
                </a:solidFill>
                <a:latin typeface="Cambria"/>
                <a:cs typeface="Cambria"/>
              </a:rPr>
              <a:t>FATES: </a:t>
            </a:r>
            <a:br>
              <a:rPr lang="en-US" altLang="en-US" dirty="0">
                <a:solidFill>
                  <a:srgbClr val="FFFFFF"/>
                </a:solidFill>
                <a:latin typeface="Cambria"/>
                <a:cs typeface="Cambria"/>
              </a:rPr>
            </a:br>
            <a:r>
              <a:rPr lang="en-US" altLang="en-US" dirty="0">
                <a:solidFill>
                  <a:srgbClr val="FFFFFF"/>
                </a:solidFill>
                <a:latin typeface="Cambria"/>
                <a:cs typeface="Cambria"/>
              </a:rPr>
              <a:t>Community Demonstration Project</a:t>
            </a:r>
            <a:endParaRPr lang="en-US" dirty="0"/>
          </a:p>
        </p:txBody>
      </p:sp>
      <p:sp>
        <p:nvSpPr>
          <p:cNvPr id="3" name="Content Placeholder 2"/>
          <p:cNvSpPr>
            <a:spLocks noGrp="1"/>
          </p:cNvSpPr>
          <p:nvPr>
            <p:ph idx="1"/>
          </p:nvPr>
        </p:nvSpPr>
        <p:spPr/>
        <p:txBody>
          <a:bodyPr>
            <a:normAutofit/>
          </a:bodyPr>
          <a:lstStyle/>
          <a:p>
            <a:r>
              <a:rPr lang="en-US" sz="2800" dirty="0">
                <a:latin typeface="Cambria" charset="0"/>
                <a:ea typeface="Cambria" charset="0"/>
                <a:cs typeface="Cambria" charset="0"/>
              </a:rPr>
              <a:t>Within communities, services will be made available to a cohort of families in targeted lower-income neighborhoods that focus on children’s direct experiences including quality and continuity of child care in responsive environments with positive teacher-child interactions. </a:t>
            </a:r>
          </a:p>
          <a:p>
            <a:endParaRPr lang="en-US" sz="1000" dirty="0">
              <a:latin typeface="Cambria" charset="0"/>
              <a:ea typeface="Cambria" charset="0"/>
              <a:cs typeface="Cambria" charset="0"/>
            </a:endParaRPr>
          </a:p>
          <a:p>
            <a:r>
              <a:rPr lang="en-US" sz="2800" dirty="0">
                <a:latin typeface="Cambria" charset="0"/>
                <a:ea typeface="Cambria" charset="0"/>
                <a:cs typeface="Cambria" charset="0"/>
              </a:rPr>
              <a:t>In tandem, the model will mitigate cliff effects as a critical relief valve for families. </a:t>
            </a:r>
          </a:p>
        </p:txBody>
      </p:sp>
    </p:spTree>
    <p:extLst>
      <p:ext uri="{BB962C8B-B14F-4D97-AF65-F5344CB8AC3E}">
        <p14:creationId xmlns:p14="http://schemas.microsoft.com/office/powerpoint/2010/main" val="1177567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726" y="166354"/>
            <a:ext cx="8410074" cy="1143000"/>
          </a:xfrm>
        </p:spPr>
        <p:txBody>
          <a:bodyPr>
            <a:normAutofit fontScale="90000"/>
          </a:bodyPr>
          <a:lstStyle/>
          <a:p>
            <a:r>
              <a:rPr lang="en-US" altLang="en-US" dirty="0">
                <a:solidFill>
                  <a:srgbClr val="FFFFFF"/>
                </a:solidFill>
                <a:latin typeface="Cambria"/>
                <a:cs typeface="Cambria"/>
              </a:rPr>
              <a:t>FATES: </a:t>
            </a:r>
            <a:br>
              <a:rPr lang="en-US" altLang="en-US" dirty="0">
                <a:solidFill>
                  <a:srgbClr val="FFFFFF"/>
                </a:solidFill>
                <a:latin typeface="Cambria"/>
                <a:cs typeface="Cambria"/>
              </a:rPr>
            </a:br>
            <a:r>
              <a:rPr lang="en-US" altLang="en-US" dirty="0">
                <a:solidFill>
                  <a:srgbClr val="FFFFFF"/>
                </a:solidFill>
                <a:latin typeface="Cambria"/>
                <a:cs typeface="Cambria"/>
              </a:rPr>
              <a:t>Community Demonstration Project</a:t>
            </a:r>
            <a:endParaRPr lang="en-US" dirty="0">
              <a:latin typeface="Cambria" charset="0"/>
              <a:ea typeface="Cambria" charset="0"/>
              <a:cs typeface="Cambria" charset="0"/>
            </a:endParaRPr>
          </a:p>
        </p:txBody>
      </p:sp>
      <p:sp>
        <p:nvSpPr>
          <p:cNvPr id="3" name="Content Placeholder 2"/>
          <p:cNvSpPr>
            <a:spLocks noGrp="1"/>
          </p:cNvSpPr>
          <p:nvPr>
            <p:ph idx="1"/>
          </p:nvPr>
        </p:nvSpPr>
        <p:spPr/>
        <p:txBody>
          <a:bodyPr>
            <a:normAutofit fontScale="85000" lnSpcReduction="10000"/>
          </a:bodyPr>
          <a:lstStyle/>
          <a:p>
            <a:r>
              <a:rPr lang="en-US" dirty="0">
                <a:latin typeface="Cambria" charset="0"/>
                <a:ea typeface="Cambria" charset="0"/>
                <a:cs typeface="Cambria" charset="0"/>
              </a:rPr>
              <a:t>Families eligible for child care subsidy will commit to participating in workforce development services. </a:t>
            </a:r>
          </a:p>
          <a:p>
            <a:r>
              <a:rPr lang="en-US" dirty="0">
                <a:latin typeface="Cambria" charset="0"/>
                <a:ea typeface="Cambria" charset="0"/>
                <a:cs typeface="Cambria" charset="0"/>
              </a:rPr>
              <a:t>Individual workforce plans include sector strategies that align needed workforce supports, but also help identify what child care resources are needed to ensure success for the family. </a:t>
            </a:r>
          </a:p>
          <a:p>
            <a:r>
              <a:rPr lang="en-US" dirty="0">
                <a:latin typeface="Cambria" charset="0"/>
                <a:ea typeface="Cambria" charset="0"/>
                <a:cs typeface="Cambria" charset="0"/>
              </a:rPr>
              <a:t>As part of this effort, a decelerated payment plan is established for phase-out payments to help ease the cliff effect as family income triggers loss of child care subsidies.</a:t>
            </a:r>
          </a:p>
          <a:p>
            <a:endParaRPr lang="en-US" dirty="0"/>
          </a:p>
        </p:txBody>
      </p:sp>
    </p:spTree>
    <p:extLst>
      <p:ext uri="{BB962C8B-B14F-4D97-AF65-F5344CB8AC3E}">
        <p14:creationId xmlns:p14="http://schemas.microsoft.com/office/powerpoint/2010/main" val="885928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480"/>
            <a:ext cx="8229600" cy="1143000"/>
          </a:xfrm>
        </p:spPr>
        <p:txBody>
          <a:bodyPr>
            <a:normAutofit fontScale="90000"/>
          </a:bodyPr>
          <a:lstStyle/>
          <a:p>
            <a:r>
              <a:rPr lang="en-US" dirty="0">
                <a:latin typeface="Cambria" charset="0"/>
                <a:ea typeface="Cambria" charset="0"/>
                <a:cs typeface="Cambria" charset="0"/>
              </a:rPr>
              <a:t>Community and State </a:t>
            </a:r>
            <a:br>
              <a:rPr lang="en-US" dirty="0">
                <a:latin typeface="Cambria" charset="0"/>
                <a:ea typeface="Cambria" charset="0"/>
                <a:cs typeface="Cambria" charset="0"/>
              </a:rPr>
            </a:br>
            <a:r>
              <a:rPr lang="en-US" dirty="0">
                <a:latin typeface="Cambria" charset="0"/>
                <a:ea typeface="Cambria" charset="0"/>
                <a:cs typeface="Cambria" charset="0"/>
              </a:rPr>
              <a:t>Focused Strategies</a:t>
            </a:r>
          </a:p>
        </p:txBody>
      </p:sp>
      <p:sp>
        <p:nvSpPr>
          <p:cNvPr id="3" name="Content Placeholder 2"/>
          <p:cNvSpPr>
            <a:spLocks noGrp="1"/>
          </p:cNvSpPr>
          <p:nvPr>
            <p:ph idx="1"/>
          </p:nvPr>
        </p:nvSpPr>
        <p:spPr>
          <a:xfrm>
            <a:off x="457200" y="1684421"/>
            <a:ext cx="8229600" cy="4525963"/>
          </a:xfrm>
        </p:spPr>
        <p:txBody>
          <a:bodyPr>
            <a:normAutofit/>
          </a:bodyPr>
          <a:lstStyle/>
          <a:p>
            <a:r>
              <a:rPr lang="en-US" sz="2800" dirty="0">
                <a:latin typeface="Cambria" charset="0"/>
                <a:ea typeface="Cambria" charset="0"/>
                <a:cs typeface="Cambria" charset="0"/>
              </a:rPr>
              <a:t>The Florida </a:t>
            </a:r>
            <a:r>
              <a:rPr lang="en-US" sz="2800">
                <a:latin typeface="Cambria" charset="0"/>
                <a:ea typeface="Cambria" charset="0"/>
                <a:cs typeface="Cambria" charset="0"/>
              </a:rPr>
              <a:t>Children’s Council has </a:t>
            </a:r>
            <a:r>
              <a:rPr lang="en-US" sz="2800" dirty="0">
                <a:latin typeface="Cambria" charset="0"/>
                <a:ea typeface="Cambria" charset="0"/>
                <a:cs typeface="Cambria" charset="0"/>
              </a:rPr>
              <a:t>worked to create partnerships with business leaders and elected officials on the current challenges for families with young children in poverty.</a:t>
            </a:r>
          </a:p>
          <a:p>
            <a:endParaRPr lang="en-US" sz="1000" dirty="0">
              <a:latin typeface="Cambria" charset="0"/>
              <a:ea typeface="Cambria" charset="0"/>
              <a:cs typeface="Cambria" charset="0"/>
            </a:endParaRPr>
          </a:p>
          <a:p>
            <a:r>
              <a:rPr lang="en-US" sz="2800" dirty="0">
                <a:latin typeface="Cambria" charset="0"/>
                <a:ea typeface="Cambria" charset="0"/>
                <a:cs typeface="Cambria" charset="0"/>
              </a:rPr>
              <a:t>To advance system development strategies and more effective public policy, both state and community efforts are in place to better support children and families in poverty.</a:t>
            </a:r>
          </a:p>
        </p:txBody>
      </p:sp>
    </p:spTree>
    <p:extLst>
      <p:ext uri="{BB962C8B-B14F-4D97-AF65-F5344CB8AC3E}">
        <p14:creationId xmlns:p14="http://schemas.microsoft.com/office/powerpoint/2010/main" val="303527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a:cs typeface="Cambria"/>
              </a:rPr>
              <a:t>Comments and Questions</a:t>
            </a:r>
          </a:p>
        </p:txBody>
      </p:sp>
      <p:sp>
        <p:nvSpPr>
          <p:cNvPr id="3" name="Content Placeholder 2"/>
          <p:cNvSpPr>
            <a:spLocks noGrp="1"/>
          </p:cNvSpPr>
          <p:nvPr>
            <p:ph sz="half" idx="1"/>
          </p:nvPr>
        </p:nvSpPr>
        <p:spPr>
          <a:xfrm>
            <a:off x="230945" y="1600200"/>
            <a:ext cx="4849857" cy="4525963"/>
          </a:xfrm>
        </p:spPr>
        <p:txBody>
          <a:bodyPr/>
          <a:lstStyle/>
          <a:p>
            <a:pPr marL="0" indent="0">
              <a:buNone/>
            </a:pPr>
            <a:r>
              <a:rPr lang="en-US" b="1" dirty="0">
                <a:latin typeface="Cambria"/>
                <a:cs typeface="Cambria"/>
              </a:rPr>
              <a:t>Contact Information:</a:t>
            </a:r>
          </a:p>
          <a:p>
            <a:pPr marL="0" indent="0">
              <a:buNone/>
            </a:pPr>
            <a:r>
              <a:rPr lang="en-US" b="1" dirty="0">
                <a:latin typeface="Cambria"/>
                <a:cs typeface="Cambria"/>
              </a:rPr>
              <a:t>Florida Children’s Council</a:t>
            </a:r>
          </a:p>
          <a:p>
            <a:pPr marL="0" indent="0">
              <a:buNone/>
            </a:pPr>
            <a:endParaRPr lang="en-US" sz="1600" b="1" dirty="0">
              <a:latin typeface="Cambria"/>
              <a:cs typeface="Cambria"/>
            </a:endParaRPr>
          </a:p>
          <a:p>
            <a:pPr marL="0" indent="0">
              <a:buNone/>
            </a:pPr>
            <a:r>
              <a:rPr lang="en-US" dirty="0">
                <a:latin typeface="Cambria"/>
                <a:cs typeface="Cambria"/>
              </a:rPr>
              <a:t>Brittany </a:t>
            </a:r>
            <a:r>
              <a:rPr lang="en-US" dirty="0" err="1">
                <a:latin typeface="Cambria"/>
                <a:cs typeface="Cambria"/>
              </a:rPr>
              <a:t>Birken</a:t>
            </a:r>
            <a:r>
              <a:rPr lang="en-US" dirty="0">
                <a:latin typeface="Cambria"/>
                <a:cs typeface="Cambria"/>
              </a:rPr>
              <a:t>, Ph. D, CEO</a:t>
            </a:r>
          </a:p>
          <a:p>
            <a:pPr marL="0" indent="0">
              <a:buNone/>
            </a:pPr>
            <a:r>
              <a:rPr lang="en-US" dirty="0">
                <a:latin typeface="Cambria"/>
                <a:cs typeface="Cambria"/>
                <a:hlinkClick r:id="rId2"/>
              </a:rPr>
              <a:t>bbirken@floridacsc.org</a:t>
            </a:r>
            <a:endParaRPr lang="en-US" dirty="0">
              <a:latin typeface="Cambria"/>
              <a:cs typeface="Cambria"/>
            </a:endParaRPr>
          </a:p>
          <a:p>
            <a:pPr marL="0" indent="0">
              <a:buNone/>
            </a:pPr>
            <a:r>
              <a:rPr lang="en-US" dirty="0">
                <a:latin typeface="Cambria"/>
                <a:cs typeface="Cambria"/>
              </a:rPr>
              <a:t>850-212-0408</a:t>
            </a:r>
          </a:p>
          <a:p>
            <a:endParaRPr lang="en-US" dirty="0"/>
          </a:p>
          <a:p>
            <a:pPr marL="0" indent="0">
              <a:buNone/>
            </a:pPr>
            <a:r>
              <a:rPr lang="en-US" dirty="0">
                <a:latin typeface="Cambria"/>
                <a:cs typeface="Cambria"/>
                <a:hlinkClick r:id="rId3"/>
              </a:rPr>
              <a:t>http://flchildrenscouncil.org/</a:t>
            </a:r>
            <a:endParaRPr lang="en-US" dirty="0">
              <a:latin typeface="Cambria"/>
              <a:cs typeface="Cambria"/>
            </a:endParaRPr>
          </a:p>
          <a:p>
            <a:pPr marL="0" indent="0">
              <a:buNone/>
            </a:pPr>
            <a:endParaRPr lang="en-US" dirty="0">
              <a:latin typeface="Cambria"/>
              <a:cs typeface="Cambria"/>
            </a:endParaRPr>
          </a:p>
        </p:txBody>
      </p:sp>
      <p:pic>
        <p:nvPicPr>
          <p:cNvPr id="5" name="Picture 2" descr="http://www.readbrightly.com/wp-content/uploads/2015/09/Reading-Chapter-Books-Preschoolers-Kindergartners-Feature.jpg"/>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l="18113" r="18113"/>
          <a:stretch/>
        </p:blipFill>
        <p:spPr bwMode="auto">
          <a:xfrm>
            <a:off x="5306293" y="1831085"/>
            <a:ext cx="3380507" cy="3788454"/>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E92FC21-B178-6541-A69F-54F004E53C4E}"/>
              </a:ext>
            </a:extLst>
          </p:cNvPr>
          <p:cNvPicPr>
            <a:picLocks noChangeAspect="1"/>
          </p:cNvPicPr>
          <p:nvPr/>
        </p:nvPicPr>
        <p:blipFill>
          <a:blip r:embed="rId5"/>
          <a:stretch>
            <a:fillRect/>
          </a:stretch>
        </p:blipFill>
        <p:spPr>
          <a:xfrm>
            <a:off x="0" y="0"/>
            <a:ext cx="9144000" cy="6858000"/>
          </a:xfrm>
          <a:prstGeom prst="rect">
            <a:avLst/>
          </a:prstGeom>
        </p:spPr>
      </p:pic>
    </p:spTree>
    <p:extLst>
      <p:ext uri="{BB962C8B-B14F-4D97-AF65-F5344CB8AC3E}">
        <p14:creationId xmlns:p14="http://schemas.microsoft.com/office/powerpoint/2010/main" val="4183518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charset="0"/>
                <a:ea typeface="Cambria" charset="0"/>
                <a:cs typeface="Cambria" charset="0"/>
              </a:rPr>
              <a:t>Florida’s 2Gen Approach</a:t>
            </a:r>
          </a:p>
        </p:txBody>
      </p:sp>
      <p:sp>
        <p:nvSpPr>
          <p:cNvPr id="3" name="Content Placeholder 2"/>
          <p:cNvSpPr>
            <a:spLocks noGrp="1"/>
          </p:cNvSpPr>
          <p:nvPr>
            <p:ph idx="1"/>
          </p:nvPr>
        </p:nvSpPr>
        <p:spPr>
          <a:xfrm>
            <a:off x="457200" y="1780674"/>
            <a:ext cx="8229600" cy="4525963"/>
          </a:xfrm>
        </p:spPr>
        <p:txBody>
          <a:bodyPr>
            <a:normAutofit/>
          </a:bodyPr>
          <a:lstStyle/>
          <a:p>
            <a:r>
              <a:rPr lang="en-US" sz="2800" dirty="0">
                <a:latin typeface="Cambria" charset="0"/>
                <a:ea typeface="Cambria" charset="0"/>
                <a:cs typeface="Cambria" charset="0"/>
              </a:rPr>
              <a:t>The Florida Children’s Council is the Association of Children’s Services Councils in Florida.</a:t>
            </a:r>
          </a:p>
          <a:p>
            <a:endParaRPr lang="en-US" sz="2800" dirty="0">
              <a:latin typeface="Cambria" charset="0"/>
              <a:ea typeface="Cambria" charset="0"/>
              <a:cs typeface="Cambria" charset="0"/>
            </a:endParaRPr>
          </a:p>
          <a:p>
            <a:r>
              <a:rPr lang="en-US" altLang="en-US" sz="2800" dirty="0">
                <a:latin typeface="Cambria" charset="0"/>
                <a:ea typeface="Cambria" charset="0"/>
                <a:cs typeface="Cambria" charset="0"/>
              </a:rPr>
              <a:t>Florida is the only state in the nation with a law enabling communities to create a local government with the sole purpose of investing in children</a:t>
            </a:r>
            <a:r>
              <a:rPr lang="ja-JP" altLang="en-US" sz="2800" dirty="0">
                <a:latin typeface="Cambria" charset="0"/>
                <a:ea typeface="Cambria" charset="0"/>
                <a:cs typeface="Cambria" charset="0"/>
              </a:rPr>
              <a:t>’</a:t>
            </a:r>
            <a:r>
              <a:rPr lang="en-US" altLang="ja-JP" sz="2800" dirty="0">
                <a:latin typeface="Cambria" charset="0"/>
                <a:ea typeface="Cambria" charset="0"/>
                <a:cs typeface="Cambria" charset="0"/>
              </a:rPr>
              <a:t>s services in this manner.</a:t>
            </a:r>
          </a:p>
        </p:txBody>
      </p:sp>
    </p:spTree>
    <p:extLst>
      <p:ext uri="{BB962C8B-B14F-4D97-AF65-F5344CB8AC3E}">
        <p14:creationId xmlns:p14="http://schemas.microsoft.com/office/powerpoint/2010/main" val="1280357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charset="0"/>
                <a:ea typeface="Cambria" charset="0"/>
                <a:cs typeface="Cambria" charset="0"/>
              </a:rPr>
              <a:t>Children’s Services Councils</a:t>
            </a:r>
          </a:p>
        </p:txBody>
      </p:sp>
      <p:sp>
        <p:nvSpPr>
          <p:cNvPr id="3" name="Content Placeholder 2"/>
          <p:cNvSpPr>
            <a:spLocks noGrp="1"/>
          </p:cNvSpPr>
          <p:nvPr>
            <p:ph idx="1"/>
          </p:nvPr>
        </p:nvSpPr>
        <p:spPr/>
        <p:txBody>
          <a:bodyPr>
            <a:normAutofit/>
          </a:bodyPr>
          <a:lstStyle/>
          <a:p>
            <a:pPr marL="457200" lvl="1" indent="0">
              <a:buClr>
                <a:schemeClr val="tx1"/>
              </a:buClr>
              <a:buNone/>
            </a:pPr>
            <a:r>
              <a:rPr lang="en-US" altLang="en-US" sz="2600" dirty="0">
                <a:latin typeface="Cambria" charset="0"/>
                <a:ea typeface="Cambria" charset="0"/>
                <a:cs typeface="Cambria" charset="0"/>
              </a:rPr>
              <a:t>Children’s Services Councils:</a:t>
            </a:r>
          </a:p>
          <a:p>
            <a:pPr lvl="1">
              <a:lnSpc>
                <a:spcPct val="90000"/>
              </a:lnSpc>
              <a:spcAft>
                <a:spcPts val="1200"/>
              </a:spcAft>
              <a:buClr>
                <a:schemeClr val="tx1"/>
              </a:buClr>
              <a:buFont typeface="Arial" charset="0"/>
              <a:buChar char="•"/>
            </a:pPr>
            <a:r>
              <a:rPr lang="en-US" altLang="en-US" sz="2400" dirty="0">
                <a:latin typeface="Cambria"/>
                <a:cs typeface="Cambria"/>
              </a:rPr>
              <a:t>Provide funding for children’</a:t>
            </a:r>
            <a:r>
              <a:rPr lang="en-US" altLang="ja-JP" sz="2400" dirty="0">
                <a:latin typeface="Cambria"/>
                <a:cs typeface="Cambria"/>
              </a:rPr>
              <a:t>s programs within the county.</a:t>
            </a:r>
          </a:p>
          <a:p>
            <a:pPr lvl="1">
              <a:lnSpc>
                <a:spcPct val="90000"/>
              </a:lnSpc>
              <a:spcAft>
                <a:spcPts val="1200"/>
              </a:spcAft>
              <a:buClr>
                <a:schemeClr val="tx1"/>
              </a:buClr>
              <a:buFont typeface="Arial" charset="0"/>
              <a:buChar char="•"/>
            </a:pPr>
            <a:r>
              <a:rPr lang="en-US" altLang="en-US" sz="2400" dirty="0">
                <a:latin typeface="Cambria"/>
                <a:cs typeface="Cambria"/>
              </a:rPr>
              <a:t>Make data-driven investments in local children’</a:t>
            </a:r>
            <a:r>
              <a:rPr lang="en-US" altLang="ja-JP" sz="2400" dirty="0">
                <a:latin typeface="Cambria"/>
                <a:cs typeface="Cambria"/>
              </a:rPr>
              <a:t>s programs.</a:t>
            </a:r>
          </a:p>
          <a:p>
            <a:pPr lvl="1">
              <a:lnSpc>
                <a:spcPct val="90000"/>
              </a:lnSpc>
              <a:spcAft>
                <a:spcPts val="1200"/>
              </a:spcAft>
              <a:buClr>
                <a:schemeClr val="tx1"/>
              </a:buClr>
              <a:buFont typeface="Arial" charset="0"/>
              <a:buChar char="•"/>
            </a:pPr>
            <a:r>
              <a:rPr lang="en-US" altLang="en-US" sz="2400" dirty="0">
                <a:latin typeface="Cambria"/>
                <a:cs typeface="Cambria"/>
              </a:rPr>
              <a:t>Seek to maximize local revenue and develop resources.</a:t>
            </a:r>
          </a:p>
          <a:p>
            <a:pPr lvl="1">
              <a:lnSpc>
                <a:spcPct val="90000"/>
              </a:lnSpc>
              <a:spcAft>
                <a:spcPts val="1200"/>
              </a:spcAft>
              <a:buClr>
                <a:schemeClr val="tx1"/>
              </a:buClr>
              <a:buFont typeface="Arial" charset="0"/>
              <a:buChar char="•"/>
            </a:pPr>
            <a:r>
              <a:rPr lang="en-US" altLang="en-US" sz="2400" dirty="0">
                <a:latin typeface="Cambria"/>
                <a:cs typeface="Cambria"/>
              </a:rPr>
              <a:t>Ensure accountability of programs – fiscal &amp; programmatic.</a:t>
            </a:r>
          </a:p>
          <a:p>
            <a:endParaRPr lang="en-US" dirty="0"/>
          </a:p>
        </p:txBody>
      </p:sp>
    </p:spTree>
    <p:extLst>
      <p:ext uri="{BB962C8B-B14F-4D97-AF65-F5344CB8AC3E}">
        <p14:creationId xmlns:p14="http://schemas.microsoft.com/office/powerpoint/2010/main" val="1649406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charset="0"/>
                <a:ea typeface="Cambria" charset="0"/>
                <a:cs typeface="Cambria" charset="0"/>
              </a:rPr>
              <a:t>2Gen Approach</a:t>
            </a:r>
          </a:p>
        </p:txBody>
      </p:sp>
      <p:sp>
        <p:nvSpPr>
          <p:cNvPr id="3" name="Content Placeholder 2"/>
          <p:cNvSpPr>
            <a:spLocks noGrp="1"/>
          </p:cNvSpPr>
          <p:nvPr>
            <p:ph idx="1"/>
          </p:nvPr>
        </p:nvSpPr>
        <p:spPr/>
        <p:txBody>
          <a:bodyPr>
            <a:normAutofit/>
          </a:bodyPr>
          <a:lstStyle/>
          <a:p>
            <a:r>
              <a:rPr lang="en-US" sz="2800" dirty="0">
                <a:latin typeface="Cambria" charset="0"/>
                <a:ea typeface="Cambria" charset="0"/>
                <a:cs typeface="Cambria" charset="0"/>
              </a:rPr>
              <a:t>There is growing recognition in Florida that systemic approaches are needed to simultaneously address the needs of both families </a:t>
            </a:r>
            <a:r>
              <a:rPr lang="en-US" sz="2800" i="1" dirty="0">
                <a:latin typeface="Cambria" charset="0"/>
                <a:ea typeface="Cambria" charset="0"/>
                <a:cs typeface="Cambria" charset="0"/>
              </a:rPr>
              <a:t>and</a:t>
            </a:r>
            <a:r>
              <a:rPr lang="en-US" sz="2800" dirty="0">
                <a:latin typeface="Cambria" charset="0"/>
                <a:ea typeface="Cambria" charset="0"/>
                <a:cs typeface="Cambria" charset="0"/>
              </a:rPr>
              <a:t> children in poverty. </a:t>
            </a:r>
          </a:p>
          <a:p>
            <a:r>
              <a:rPr lang="en-US" sz="2800" dirty="0">
                <a:latin typeface="Cambria" charset="0"/>
                <a:ea typeface="Cambria" charset="0"/>
                <a:cs typeface="Cambria" charset="0"/>
              </a:rPr>
              <a:t>The Florida Children’s Council is dedicated to working with strategic leadership and partners to identify more effective policies to improve economic stability and strengthen outcomes for children and families in poverty. </a:t>
            </a:r>
          </a:p>
        </p:txBody>
      </p:sp>
    </p:spTree>
    <p:extLst>
      <p:ext uri="{BB962C8B-B14F-4D97-AF65-F5344CB8AC3E}">
        <p14:creationId xmlns:p14="http://schemas.microsoft.com/office/powerpoint/2010/main" val="1556353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837" y="298701"/>
            <a:ext cx="8506326" cy="1143000"/>
          </a:xfrm>
        </p:spPr>
        <p:txBody>
          <a:bodyPr>
            <a:noAutofit/>
          </a:bodyPr>
          <a:lstStyle/>
          <a:p>
            <a:r>
              <a:rPr lang="en-US" altLang="en-US" sz="3600" dirty="0">
                <a:solidFill>
                  <a:srgbClr val="FFFFFF"/>
                </a:solidFill>
                <a:latin typeface="Cambria"/>
                <a:cs typeface="Cambria"/>
              </a:rPr>
              <a:t>Florida Chamber’s Prosperity Initiative </a:t>
            </a:r>
            <a:endParaRPr lang="en-US" sz="3600" dirty="0"/>
          </a:p>
        </p:txBody>
      </p:sp>
      <p:sp>
        <p:nvSpPr>
          <p:cNvPr id="3" name="Content Placeholder 2"/>
          <p:cNvSpPr>
            <a:spLocks noGrp="1"/>
          </p:cNvSpPr>
          <p:nvPr>
            <p:ph idx="1"/>
          </p:nvPr>
        </p:nvSpPr>
        <p:spPr>
          <a:xfrm>
            <a:off x="457200" y="1732547"/>
            <a:ext cx="8229600" cy="4525963"/>
          </a:xfrm>
        </p:spPr>
        <p:txBody>
          <a:bodyPr>
            <a:noAutofit/>
          </a:bodyPr>
          <a:lstStyle/>
          <a:p>
            <a:r>
              <a:rPr lang="en-US" sz="2000" dirty="0">
                <a:latin typeface="Cambria" charset="0"/>
                <a:ea typeface="Cambria" charset="0"/>
                <a:cs typeface="Cambria" charset="0"/>
              </a:rPr>
              <a:t>Partnership with the Florida Chamber of Commerce has been instrumental in getting the complex issues of poverty in the forefront of business leaders and policymakers. </a:t>
            </a:r>
          </a:p>
          <a:p>
            <a:endParaRPr lang="en-US" sz="1000" dirty="0">
              <a:latin typeface="Cambria" charset="0"/>
              <a:ea typeface="Cambria" charset="0"/>
              <a:cs typeface="Cambria" charset="0"/>
            </a:endParaRPr>
          </a:p>
          <a:p>
            <a:r>
              <a:rPr lang="en-US" sz="2000" dirty="0">
                <a:latin typeface="Cambria" charset="0"/>
                <a:ea typeface="Cambria" charset="0"/>
                <a:cs typeface="Cambria" charset="0"/>
              </a:rPr>
              <a:t>In 2017, the Florida Chamber Foundation published a report outlining the impact of “fiscal cliffs” that occur when a marginal increase in income results in a loss in public benefits, often times leaving families with fewer resources as income increases. </a:t>
            </a:r>
          </a:p>
          <a:p>
            <a:endParaRPr lang="en-US" sz="1000" dirty="0">
              <a:latin typeface="Cambria" charset="0"/>
              <a:ea typeface="Cambria" charset="0"/>
              <a:cs typeface="Cambria" charset="0"/>
            </a:endParaRPr>
          </a:p>
          <a:p>
            <a:r>
              <a:rPr lang="en-US" sz="2000" dirty="0">
                <a:latin typeface="Cambria" charset="0"/>
                <a:ea typeface="Cambria" charset="0"/>
                <a:cs typeface="Cambria" charset="0"/>
              </a:rPr>
              <a:t>Reflecting prosperity as a core value of the business community and poverty as a critical concern impacting businesses and families alike has positioned the issue on a level previously unachievable. </a:t>
            </a:r>
          </a:p>
        </p:txBody>
      </p:sp>
    </p:spTree>
    <p:extLst>
      <p:ext uri="{BB962C8B-B14F-4D97-AF65-F5344CB8AC3E}">
        <p14:creationId xmlns:p14="http://schemas.microsoft.com/office/powerpoint/2010/main" val="2171134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31" y="286669"/>
            <a:ext cx="8434137" cy="1143000"/>
          </a:xfrm>
        </p:spPr>
        <p:txBody>
          <a:bodyPr>
            <a:noAutofit/>
          </a:bodyPr>
          <a:lstStyle/>
          <a:p>
            <a:r>
              <a:rPr lang="en-US" altLang="en-US" sz="3600" dirty="0">
                <a:solidFill>
                  <a:srgbClr val="FFFFFF"/>
                </a:solidFill>
                <a:latin typeface="Cambria"/>
                <a:cs typeface="Cambria"/>
              </a:rPr>
              <a:t>Florida Chamber’s Prosperity Initiative </a:t>
            </a:r>
            <a:endParaRPr lang="en-US" sz="3600" dirty="0"/>
          </a:p>
        </p:txBody>
      </p:sp>
      <p:sp>
        <p:nvSpPr>
          <p:cNvPr id="3" name="Content Placeholder 2"/>
          <p:cNvSpPr>
            <a:spLocks noGrp="1"/>
          </p:cNvSpPr>
          <p:nvPr>
            <p:ph idx="1"/>
          </p:nvPr>
        </p:nvSpPr>
        <p:spPr>
          <a:xfrm>
            <a:off x="457200" y="1540043"/>
            <a:ext cx="8229600" cy="4525963"/>
          </a:xfrm>
        </p:spPr>
        <p:txBody>
          <a:bodyPr>
            <a:normAutofit/>
          </a:bodyPr>
          <a:lstStyle/>
          <a:p>
            <a:pPr marL="0" indent="0">
              <a:buNone/>
            </a:pPr>
            <a:r>
              <a:rPr lang="en-US" sz="2600" dirty="0">
                <a:latin typeface="Cambria" charset="0"/>
                <a:ea typeface="Cambria" charset="0"/>
                <a:cs typeface="Cambria" charset="0"/>
              </a:rPr>
              <a:t>The Florida Chamber Foundation has launched an initiative to engage leaders in developing system and policy improvements that includes:</a:t>
            </a:r>
          </a:p>
          <a:p>
            <a:r>
              <a:rPr lang="en-US" sz="2200" dirty="0">
                <a:latin typeface="Cambria" charset="0"/>
                <a:ea typeface="Cambria" charset="0"/>
                <a:cs typeface="Cambria" charset="0"/>
              </a:rPr>
              <a:t>a core advisory body of subject-matter experts; </a:t>
            </a:r>
          </a:p>
          <a:p>
            <a:r>
              <a:rPr lang="en-US" sz="2200" dirty="0">
                <a:latin typeface="Cambria" charset="0"/>
                <a:ea typeface="Cambria" charset="0"/>
                <a:cs typeface="Cambria" charset="0"/>
              </a:rPr>
              <a:t>a series of state level Prosperity Summits; </a:t>
            </a:r>
          </a:p>
          <a:p>
            <a:r>
              <a:rPr lang="en-US" sz="2200" dirty="0">
                <a:latin typeface="Cambria" charset="0"/>
                <a:ea typeface="Cambria" charset="0"/>
                <a:cs typeface="Cambria" charset="0"/>
              </a:rPr>
              <a:t>a data portal to analyze root causes and system links between various co-occurring elements of poverty; and </a:t>
            </a:r>
          </a:p>
          <a:p>
            <a:r>
              <a:rPr lang="en-US" sz="2200" dirty="0">
                <a:latin typeface="Cambria" charset="0"/>
                <a:ea typeface="Cambria" charset="0"/>
                <a:cs typeface="Cambria" charset="0"/>
              </a:rPr>
              <a:t>targeted reports and scorecards that will assist leaders in designing more comprehensive policies that reflect the unique needs of families with young children in poverty.</a:t>
            </a:r>
          </a:p>
          <a:p>
            <a:endParaRPr lang="en-US" sz="2200" dirty="0"/>
          </a:p>
        </p:txBody>
      </p:sp>
    </p:spTree>
    <p:extLst>
      <p:ext uri="{BB962C8B-B14F-4D97-AF65-F5344CB8AC3E}">
        <p14:creationId xmlns:p14="http://schemas.microsoft.com/office/powerpoint/2010/main" val="1394480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altLang="en-US" sz="4400" dirty="0">
                <a:latin typeface="Cambria"/>
                <a:cs typeface="Cambria"/>
              </a:rPr>
              <a:t>2Gen Policy Analysis</a:t>
            </a:r>
          </a:p>
        </p:txBody>
      </p:sp>
      <p:sp>
        <p:nvSpPr>
          <p:cNvPr id="61442" name="TextBox 2"/>
          <p:cNvSpPr txBox="1">
            <a:spLocks noChangeArrowheads="1"/>
          </p:cNvSpPr>
          <p:nvPr/>
        </p:nvSpPr>
        <p:spPr bwMode="auto">
          <a:xfrm>
            <a:off x="0" y="2143822"/>
            <a:ext cx="5525311"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eaLnBrk="1" hangingPunct="1">
              <a:spcAft>
                <a:spcPts val="1200"/>
              </a:spcAft>
              <a:buClr>
                <a:schemeClr val="accent2"/>
              </a:buClr>
            </a:pPr>
            <a:r>
              <a:rPr lang="en-US" altLang="en-US" sz="2800" dirty="0">
                <a:latin typeface="Cambria" charset="0"/>
                <a:ea typeface="Cambria" charset="0"/>
                <a:cs typeface="Cambria" charset="0"/>
              </a:rPr>
              <a:t>The Florida Children’s Council recently published a report with analysis on social services that support families with young children in poverty and aligned policy recommendations.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5576" y="1566450"/>
            <a:ext cx="3247041" cy="4202052"/>
          </a:xfrm>
          <a:prstGeom prst="rect">
            <a:avLst/>
          </a:prstGeom>
        </p:spPr>
      </p:pic>
    </p:spTree>
    <p:extLst>
      <p:ext uri="{BB962C8B-B14F-4D97-AF65-F5344CB8AC3E}">
        <p14:creationId xmlns:p14="http://schemas.microsoft.com/office/powerpoint/2010/main" val="2113627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charset="0"/>
                <a:ea typeface="Cambria" charset="0"/>
                <a:cs typeface="Cambria" charset="0"/>
              </a:rPr>
              <a:t>2Gen Policy Analysis</a:t>
            </a:r>
          </a:p>
        </p:txBody>
      </p:sp>
      <p:pic>
        <p:nvPicPr>
          <p:cNvPr id="5" name="Picture 4" descr="Macintosh HD:private:var:folders:02:lxj252rj7vn1ttndcjw4qs3r0000gn:T:TemporaryItems:draw_chart.png">
            <a:extLst>
              <a:ext uri="{FF2B5EF4-FFF2-40B4-BE49-F238E27FC236}">
                <a16:creationId xmlns:a16="http://schemas.microsoft.com/office/drawing/2014/main" id="{62F59E12-F067-4B4B-93EF-11F8C5F31AE9}"/>
              </a:ext>
            </a:extLst>
          </p:cNvPr>
          <p:cNvPicPr/>
          <p:nvPr/>
        </p:nvPicPr>
        <p:blipFill rotWithShape="1">
          <a:blip r:embed="rId2">
            <a:extLst>
              <a:ext uri="{28A0092B-C50C-407E-A947-70E740481C1C}">
                <a14:useLocalDpi xmlns:a14="http://schemas.microsoft.com/office/drawing/2010/main" val="0"/>
              </a:ext>
            </a:extLst>
          </a:blip>
          <a:srcRect b="8015"/>
          <a:stretch/>
        </p:blipFill>
        <p:spPr bwMode="auto">
          <a:xfrm>
            <a:off x="1210643" y="1717288"/>
            <a:ext cx="6885142" cy="3858322"/>
          </a:xfrm>
          <a:prstGeom prst="rect">
            <a:avLst/>
          </a:prstGeom>
          <a:noFill/>
          <a:ln>
            <a:noFill/>
          </a:ln>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Tree>
    <p:extLst>
      <p:ext uri="{BB962C8B-B14F-4D97-AF65-F5344CB8AC3E}">
        <p14:creationId xmlns:p14="http://schemas.microsoft.com/office/powerpoint/2010/main" val="2054209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charset="0"/>
                <a:ea typeface="Cambria" charset="0"/>
                <a:cs typeface="Cambria" charset="0"/>
              </a:rPr>
              <a:t>2Gen Policy Analysis</a:t>
            </a:r>
          </a:p>
        </p:txBody>
      </p:sp>
      <p:pic>
        <p:nvPicPr>
          <p:cNvPr id="4" name="Picture 3">
            <a:extLst>
              <a:ext uri="{FF2B5EF4-FFF2-40B4-BE49-F238E27FC236}">
                <a16:creationId xmlns:a16="http://schemas.microsoft.com/office/drawing/2014/main" id="{BB8F305E-054E-8B45-B5BE-90A343CCADB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71239" y="1628079"/>
            <a:ext cx="6646127" cy="4081346"/>
          </a:xfrm>
          <a:prstGeom prst="rect">
            <a:avLst/>
          </a:prstGeom>
          <a:noFill/>
          <a:ln>
            <a:noFill/>
          </a:ln>
        </p:spPr>
      </p:pic>
    </p:spTree>
    <p:extLst>
      <p:ext uri="{BB962C8B-B14F-4D97-AF65-F5344CB8AC3E}">
        <p14:creationId xmlns:p14="http://schemas.microsoft.com/office/powerpoint/2010/main" val="1564998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37394</TotalTime>
  <Words>675</Words>
  <Application>Microsoft Office PowerPoint</Application>
  <PresentationFormat>On-screen Show (4:3)</PresentationFormat>
  <Paragraphs>66</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ＭＳ Ｐゴシック</vt:lpstr>
      <vt:lpstr>Arial</vt:lpstr>
      <vt:lpstr>Calibri</vt:lpstr>
      <vt:lpstr>Cambria</vt:lpstr>
      <vt:lpstr>Office Theme</vt:lpstr>
      <vt:lpstr>PowerPoint Presentation</vt:lpstr>
      <vt:lpstr>Florida’s 2Gen Approach</vt:lpstr>
      <vt:lpstr>Children’s Services Councils</vt:lpstr>
      <vt:lpstr>2Gen Approach</vt:lpstr>
      <vt:lpstr>Florida Chamber’s Prosperity Initiative </vt:lpstr>
      <vt:lpstr>Florida Chamber’s Prosperity Initiative </vt:lpstr>
      <vt:lpstr>2Gen Policy Analysis</vt:lpstr>
      <vt:lpstr>2Gen Policy Analysis</vt:lpstr>
      <vt:lpstr>2Gen Policy Analysis</vt:lpstr>
      <vt:lpstr>2Gen Policy Analysis</vt:lpstr>
      <vt:lpstr>2Gen Policy Analysis</vt:lpstr>
      <vt:lpstr>FATES:  Community Demonstration Project</vt:lpstr>
      <vt:lpstr>FATES:  Community Demonstration Project</vt:lpstr>
      <vt:lpstr>FATES:  Community Demonstration Project</vt:lpstr>
      <vt:lpstr>Community and State  Focused Strategies</vt:lpstr>
      <vt:lpstr>Comments and Questions</vt:lpstr>
    </vt:vector>
  </TitlesOfParts>
  <Company>Watson Policy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Watson</dc:creator>
  <cp:lastModifiedBy>Crews, Laney</cp:lastModifiedBy>
  <cp:revision>46</cp:revision>
  <cp:lastPrinted>2018-05-14T15:06:24Z</cp:lastPrinted>
  <dcterms:created xsi:type="dcterms:W3CDTF">2017-05-04T19:42:19Z</dcterms:created>
  <dcterms:modified xsi:type="dcterms:W3CDTF">2018-08-09T13:40:07Z</dcterms:modified>
</cp:coreProperties>
</file>